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63" r:id="rId3"/>
    <p:sldId id="258" r:id="rId4"/>
    <p:sldId id="260" r:id="rId5"/>
    <p:sldId id="261" r:id="rId6"/>
    <p:sldId id="262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1pPr>
    <a:lvl2pPr marL="0" marR="0" indent="45720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2pPr>
    <a:lvl3pPr marL="0" marR="0" indent="91440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3pPr>
    <a:lvl4pPr marL="0" marR="0" indent="137160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4pPr>
    <a:lvl5pPr marL="0" marR="0" indent="182880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5pPr>
    <a:lvl6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6pPr>
    <a:lvl7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7pPr>
    <a:lvl8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8pPr>
    <a:lvl9pPr marL="0" marR="0" indent="0" algn="ctr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2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+mj-lt"/>
        <a:ea typeface="+mj-ea"/>
        <a:cs typeface="+mj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374" userDrawn="1">
          <p15:clr>
            <a:srgbClr val="A4A3A4"/>
          </p15:clr>
        </p15:guide>
        <p15:guide id="2" pos="513" userDrawn="1">
          <p15:clr>
            <a:srgbClr val="A4A3A4"/>
          </p15:clr>
        </p15:guide>
        <p15:guide id="3" orient="horz" pos="1077" userDrawn="1">
          <p15:clr>
            <a:srgbClr val="A4A3A4"/>
          </p15:clr>
        </p15:guide>
        <p15:guide id="4" orient="horz" pos="7699" userDrawn="1">
          <p15:clr>
            <a:srgbClr val="A4A3A4"/>
          </p15:clr>
        </p15:guide>
        <p15:guide id="5" pos="7499" userDrawn="1">
          <p15:clr>
            <a:srgbClr val="A4A3A4"/>
          </p15:clr>
        </p15:guide>
        <p15:guide id="6" pos="7793" userDrawn="1">
          <p15:clr>
            <a:srgbClr val="A4A3A4"/>
          </p15:clr>
        </p15:guide>
        <p15:guide id="7" pos="148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D4D4D4"/>
          </a:solidFill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D2D8"/>
          </a:solidFill>
        </a:fill>
      </a:tcStyle>
    </a:wholeTbl>
    <a:band2H>
      <a:tcTxStyle/>
      <a:tcStyle>
        <a:tcBdr/>
        <a:fill>
          <a:solidFill>
            <a:srgbClr val="E7EAEC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n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247" autoAdjust="0"/>
  </p:normalViewPr>
  <p:slideViewPr>
    <p:cSldViewPr snapToGrid="0" snapToObjects="1" showGuides="1">
      <p:cViewPr varScale="1">
        <p:scale>
          <a:sx n="32" d="100"/>
          <a:sy n="32" d="100"/>
        </p:scale>
        <p:origin x="724" y="24"/>
      </p:cViewPr>
      <p:guideLst>
        <p:guide orient="horz" pos="374"/>
        <p:guide pos="513"/>
        <p:guide orient="horz" pos="1077"/>
        <p:guide orient="horz" pos="7699"/>
        <p:guide pos="7499"/>
        <p:guide pos="7793"/>
        <p:guide pos="148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>
</file>

<file path=ppt/media/image3.t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46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0" name="Shape 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rPr dirty="0"/>
              <a:t>Remarks</a:t>
            </a:r>
          </a:p>
          <a:p>
            <a:pPr>
              <a:defRPr sz="2000"/>
            </a:pPr>
            <a:r>
              <a:rPr dirty="0"/>
              <a:t>- Mandatory: Presentation title, presentation structure, name &amp; affiliation</a:t>
            </a:r>
          </a:p>
          <a:p>
            <a:pPr>
              <a:defRPr sz="2000"/>
            </a:pPr>
            <a:r>
              <a:rPr dirty="0"/>
              <a:t>- Title photo can be replaced by another that fits to the presentation (if no appropriate photo is available, go with this one)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Slide with one picture</a:t>
            </a:r>
          </a:p>
          <a:p>
            <a:pPr>
              <a:defRPr sz="2000"/>
            </a:pPr>
            <a:r>
              <a:t>Remarks:</a:t>
            </a:r>
          </a:p>
          <a:p>
            <a:pPr marL="200526" indent="-200526">
              <a:buSzPct val="100000"/>
              <a:buChar char="-"/>
              <a:defRPr sz="2000"/>
            </a:pPr>
            <a:r>
              <a:t>picture is to be placed preferably on the left hand side</a:t>
            </a:r>
          </a:p>
          <a:p>
            <a:pPr marL="200526" indent="-200526">
              <a:buSzPct val="100000"/>
              <a:buChar char="-"/>
              <a:defRPr sz="2000"/>
            </a:pPr>
            <a:r>
              <a:t>picture should be framed and have a small shadow (use features of the presentation tool, but make sure to use the same properties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text goes on the right hand side </a:t>
            </a:r>
          </a:p>
          <a:p>
            <a:pPr marL="200526" indent="-200526">
              <a:buSzPct val="100000"/>
              <a:buChar char="-"/>
              <a:defRPr sz="2000"/>
            </a:pPr>
            <a:r>
              <a:t>normal text in bullet points:  Helvetica 30 pts (or larger, but use the same font size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titles for bullet points: Helvetica 40 pts (or larger, approx 10pts larger than normal text, but use the same font size on all slides) - titles for bullet points are optional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title: Helvetica, 45 pt, bold, uppercase (mandatory)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sub-title: Helvetica, 45 pt, uppercase (optional)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Reference lines are like red lines - they must not be crossed (only in some exceptional cases like for pictures with oversize)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is to be built from bottom to top - start with aligning content and pictures at the bottom reference line</a:t>
            </a:r>
          </a:p>
        </p:txBody>
      </p:sp>
    </p:spTree>
    <p:extLst>
      <p:ext uri="{BB962C8B-B14F-4D97-AF65-F5344CB8AC3E}">
        <p14:creationId xmlns:p14="http://schemas.microsoft.com/office/powerpoint/2010/main" val="1191093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Slide with one picture</a:t>
            </a:r>
          </a:p>
          <a:p>
            <a:pPr>
              <a:defRPr sz="2000"/>
            </a:pPr>
            <a:r>
              <a:t>Remarks:</a:t>
            </a:r>
          </a:p>
          <a:p>
            <a:pPr marL="200526" indent="-200526">
              <a:buSzPct val="100000"/>
              <a:buChar char="-"/>
              <a:defRPr sz="2000"/>
            </a:pPr>
            <a:r>
              <a:t>picture is to be placed preferably on the left hand side</a:t>
            </a:r>
          </a:p>
          <a:p>
            <a:pPr marL="200526" indent="-200526">
              <a:buSzPct val="100000"/>
              <a:buChar char="-"/>
              <a:defRPr sz="2000"/>
            </a:pPr>
            <a:r>
              <a:t>picture should be framed and have a small shadow (use features of the presentation tool, but make sure to use the same properties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text goes on the right hand side </a:t>
            </a:r>
          </a:p>
          <a:p>
            <a:pPr marL="200526" indent="-200526">
              <a:buSzPct val="100000"/>
              <a:buChar char="-"/>
              <a:defRPr sz="2000"/>
            </a:pPr>
            <a:r>
              <a:t>normal text in bullet points:  Helvetica 30 pts (or larger, but use the same font size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titles for bullet points: Helvetica 40 pts (or larger, approx 10pts larger than normal text, but use the same font size on all slides) - titles for bullet points are optional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title: Helvetica, 45 pt, bold, uppercase (mandatory)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sub-title: Helvetica, 45 pt, uppercase (optional)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Reference lines are like red lines - they must not be crossed (only in some exceptional cases like for pictures with oversize)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is to be built from bottom to top - start with aligning content and pictures at the bottom reference line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rPr dirty="0"/>
              <a:t>Slide with text in two columns</a:t>
            </a:r>
          </a:p>
          <a:p>
            <a:pPr>
              <a:defRPr sz="2000"/>
            </a:pPr>
            <a:r>
              <a:rPr dirty="0"/>
              <a:t>Remarks: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Reference lines are like red lines - they must not be crossed (only in some exceptional cases like for pictures with oversize)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Slide is to be built from bottom to top - start with aligning content and pictures at the bottom reference line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Slide title: Helvetica, 45 pt, bold, uppercase (mandatory)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Slide sub-title: Helvetica, 45 pt, uppercase (optional)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normal text in bullet points:  Helvetica 30 pts (or larger, but use the same font size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rPr dirty="0"/>
              <a:t>titles for bullet points: Helvetica 40 pts (or larger, </a:t>
            </a:r>
            <a:r>
              <a:rPr dirty="0" err="1"/>
              <a:t>approx</a:t>
            </a:r>
            <a:r>
              <a:rPr dirty="0"/>
              <a:t> 10pts larger than normal text, but use the same font size on all slides) - titles for bullet points are optional</a:t>
            </a:r>
          </a:p>
          <a:p>
            <a:pPr>
              <a:defRPr sz="2000"/>
            </a:pPr>
            <a:endParaRPr dirty="0"/>
          </a:p>
          <a:p>
            <a:pPr>
              <a:defRPr sz="2000"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9" name="Shape 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Slide with text in one column (usually not a good idea)</a:t>
            </a:r>
          </a:p>
          <a:p>
            <a:pPr>
              <a:defRPr sz="2000"/>
            </a:pPr>
            <a:r>
              <a:t>Remarks:</a:t>
            </a:r>
          </a:p>
          <a:p>
            <a:pPr marL="200526" indent="-200526">
              <a:buSzPct val="100000"/>
              <a:buChar char="-"/>
              <a:defRPr sz="2000"/>
            </a:pPr>
            <a:r>
              <a:t>Reference lines are like red lines - they must not be crossed (only in some exceptional cases like for pictures with oversize)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is to be built from bottom to top - start with aligning content and pictures at the bottom reference line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title: Helvetica, 45 pt, bold, uppercase (mandatory)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sub-title: Helvetica, 45 pt, uppercase (optional)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normal text in bullet points:  Helvetica 30 pts (or larger, but use the same font size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titles for bullet points: Helvetica 40 pts (or larger, approx 10pts larger than normal text, but use the same font size on all slides) - titles for bullet points are optional</a:t>
            </a:r>
          </a:p>
          <a:p>
            <a:pPr>
              <a:defRPr sz="2000"/>
            </a:pPr>
            <a:endParaRPr/>
          </a:p>
          <a:p>
            <a:pPr>
              <a:defRPr sz="2000"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9" name="Shape 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000"/>
            </a:pPr>
            <a:r>
              <a:t>Slide with text in one column (usually not a good idea)</a:t>
            </a:r>
          </a:p>
          <a:p>
            <a:pPr>
              <a:defRPr sz="2000"/>
            </a:pPr>
            <a:r>
              <a:t>Remarks:</a:t>
            </a:r>
          </a:p>
          <a:p>
            <a:pPr marL="200526" indent="-200526">
              <a:buSzPct val="100000"/>
              <a:buChar char="-"/>
              <a:defRPr sz="2000"/>
            </a:pPr>
            <a:r>
              <a:t>Reference lines are like red lines - they must not be crossed (only in some exceptional cases like for pictures with oversize)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is to be built from bottom to top - start with aligning content and pictures at the bottom reference line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title: Helvetica, 45 pt, bold, uppercase (mandatory)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Slide sub-title: Helvetica, 45 pt, uppercase (optional)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normal text in bullet points:  Helvetica 30 pts (or larger, but use the same font size on all slides)</a:t>
            </a:r>
          </a:p>
          <a:p>
            <a:pPr marL="200526" indent="-200526">
              <a:buSzPct val="100000"/>
              <a:buChar char="-"/>
              <a:defRPr sz="2000"/>
            </a:pPr>
            <a:r>
              <a:t>titles for bullet points: Helvetica 40 pts (or larger, approx 10pts larger than normal text, but use the same font size on all slides) - titles for bullet points are optional</a:t>
            </a:r>
          </a:p>
          <a:p>
            <a:pPr>
              <a:defRPr sz="2000"/>
            </a:pPr>
            <a:endParaRPr/>
          </a:p>
          <a:p>
            <a:pPr>
              <a:defRPr sz="200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758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Bild" descr="Bil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50" y="-82550"/>
            <a:ext cx="24422100" cy="184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44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6154400" y="12712700"/>
            <a:ext cx="4267200" cy="7366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3200" b="0">
                <a:solidFill>
                  <a:srgbClr val="00000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" descr="Bild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00" y="12789030"/>
            <a:ext cx="627094" cy="49153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Foliennummer"/>
          <p:cNvSpPr txBox="1">
            <a:spLocks noGrp="1"/>
          </p:cNvSpPr>
          <p:nvPr>
            <p:ph type="sldNum" sz="quarter" idx="2"/>
          </p:nvPr>
        </p:nvSpPr>
        <p:spPr>
          <a:xfrm>
            <a:off x="107643" y="12748651"/>
            <a:ext cx="589607" cy="546895"/>
          </a:xfrm>
          <a:prstGeom prst="rect">
            <a:avLst/>
          </a:prstGeom>
          <a:ln w="12700">
            <a:miter lim="400000"/>
          </a:ln>
        </p:spPr>
        <p:txBody>
          <a:bodyPr lIns="89296" tIns="89296" rIns="89296" bIns="89296">
            <a:spAutoFit/>
          </a:bodyPr>
          <a:lstStyle>
            <a:lvl1pPr defTabSz="457200">
              <a:defRPr sz="2400" b="1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4" name="Presentation Title | Presenters' names | October 23, 2020"/>
          <p:cNvSpPr txBox="1"/>
          <p:nvPr/>
        </p:nvSpPr>
        <p:spPr>
          <a:xfrm>
            <a:off x="815974" y="12714944"/>
            <a:ext cx="16122651" cy="62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/>
          </a:bodyPr>
          <a:lstStyle>
            <a:lvl1pPr algn="l" defTabSz="1300480">
              <a:lnSpc>
                <a:spcPts val="3100"/>
              </a:lnSpc>
              <a:defRPr sz="2400" b="1" cap="all">
                <a:solidFill>
                  <a:schemeClr val="accent4"/>
                </a:solidFill>
                <a:uFill>
                  <a:solidFill>
                    <a:schemeClr val="accent1"/>
                  </a:solidFill>
                </a:uFill>
              </a:defRPr>
            </a:lvl1pPr>
          </a:lstStyle>
          <a:p>
            <a:r>
              <a:t>Presentation Title | Presenters' names | October 23, 2020</a:t>
            </a:r>
          </a:p>
        </p:txBody>
      </p:sp>
      <p:pic>
        <p:nvPicPr>
          <p:cNvPr id="5" name="Bild" descr="Bild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22545" y="620424"/>
            <a:ext cx="2010796" cy="112437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eltext"/>
          <p:cNvSpPr txBox="1">
            <a:spLocks noGrp="1"/>
          </p:cNvSpPr>
          <p:nvPr>
            <p:ph type="title"/>
          </p:nvPr>
        </p:nvSpPr>
        <p:spPr>
          <a:xfrm>
            <a:off x="3962400" y="-1"/>
            <a:ext cx="16459200" cy="2835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/>
          <a:p>
            <a:r>
              <a:t>Titeltext</a:t>
            </a:r>
          </a:p>
        </p:txBody>
      </p:sp>
      <p:sp>
        <p:nvSpPr>
          <p:cNvPr id="7" name="Textebene 1…"/>
          <p:cNvSpPr txBox="1">
            <a:spLocks noGrp="1"/>
          </p:cNvSpPr>
          <p:nvPr>
            <p:ph type="body" idx="1"/>
          </p:nvPr>
        </p:nvSpPr>
        <p:spPr>
          <a:xfrm>
            <a:off x="3962400" y="3200400"/>
            <a:ext cx="16459200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</p:sldLayoutIdLst>
  <p:transition spd="med"/>
  <p:txStyles>
    <p:titleStyle>
      <a:lvl1pPr marL="0" marR="0" indent="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ts val="3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0" i="0" u="none" strike="noStrike" cap="none" spc="0" baseline="0">
          <a:solidFill>
            <a:srgbClr val="C50E1F"/>
          </a:solidFill>
          <a:uFill>
            <a:solidFill>
              <a:srgbClr val="C50E1F"/>
            </a:solidFill>
          </a:uFill>
          <a:latin typeface="+mn-lt"/>
          <a:ea typeface="+mn-ea"/>
          <a:cs typeface="+mn-cs"/>
          <a:sym typeface="Arial"/>
        </a:defRPr>
      </a:lvl9pPr>
    </p:titleStyle>
    <p:bodyStyle>
      <a:lvl1pPr marL="342900" marR="0" indent="-3429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1pPr>
      <a:lvl2pPr marL="865716" marR="0" indent="-325966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2pPr>
      <a:lvl3pPr marL="1268412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3pPr>
      <a:lvl4pPr marL="16764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4pPr>
      <a:lvl5pPr marL="21336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5pPr>
      <a:lvl6pPr marL="25908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6pPr>
      <a:lvl7pPr marL="30480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7pPr>
      <a:lvl8pPr marL="35052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8pPr>
      <a:lvl9pPr marL="3962400" marR="0" indent="-304800" algn="l" defTabSz="914400" rtl="0" latinLnBrk="0">
        <a:lnSpc>
          <a:spcPts val="22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1pPr>
      <a:lvl2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2pPr>
      <a:lvl3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3pPr>
      <a:lvl4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4pPr>
      <a:lvl5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5pPr>
      <a:lvl6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6pPr>
      <a:lvl7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7pPr>
      <a:lvl8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8pPr>
      <a:lvl9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1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hteck"/>
          <p:cNvSpPr/>
          <p:nvPr/>
        </p:nvSpPr>
        <p:spPr>
          <a:xfrm>
            <a:off x="-91282" y="8311514"/>
            <a:ext cx="24566564" cy="3966369"/>
          </a:xfrm>
          <a:prstGeom prst="rect">
            <a:avLst/>
          </a:prstGeom>
          <a:solidFill>
            <a:schemeClr val="accent3">
              <a:lumOff val="44000"/>
              <a:alpha val="85072"/>
            </a:schemeClr>
          </a:solidFill>
          <a:ln w="12700">
            <a:miter lim="400000"/>
          </a:ln>
        </p:spPr>
        <p:txBody>
          <a:bodyPr tIns="91439" bIns="91439" anchor="ctr"/>
          <a:lstStyle/>
          <a:p>
            <a:pPr>
              <a:defRPr sz="1800">
                <a:latin typeface="+mn-lt"/>
                <a:ea typeface="+mn-ea"/>
                <a:cs typeface="+mn-cs"/>
                <a:sym typeface="Arial"/>
              </a:defRPr>
            </a:pPr>
            <a:endParaRPr/>
          </a:p>
        </p:txBody>
      </p:sp>
      <p:sp>
        <p:nvSpPr>
          <p:cNvPr id="54" name="Presentation TITLE (Helvetica 46pt, Bold, Upper)…"/>
          <p:cNvSpPr txBox="1"/>
          <p:nvPr/>
        </p:nvSpPr>
        <p:spPr>
          <a:xfrm>
            <a:off x="757765" y="8639128"/>
            <a:ext cx="19198377" cy="2471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7000" tIns="127000" rIns="127000" bIns="127000"/>
          <a:lstStyle/>
          <a:p>
            <a:pPr algn="l">
              <a:spcBef>
                <a:spcPts val="600"/>
              </a:spcBef>
              <a:defRPr sz="4600" b="1" cap="all">
                <a:solidFill>
                  <a:srgbClr val="D22428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 err="1"/>
              <a:t>Moodle</a:t>
            </a:r>
            <a:r>
              <a:rPr lang="de-DE" dirty="0"/>
              <a:t> Plugin Für Verifiable Credentials</a:t>
            </a:r>
            <a:endParaRPr dirty="0"/>
          </a:p>
          <a:p>
            <a:pPr algn="l">
              <a:spcBef>
                <a:spcPts val="1200"/>
              </a:spcBef>
              <a:defRPr sz="3200" cap="all">
                <a:solidFill>
                  <a:srgbClr val="D22428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Badges als Sprachnachweise</a:t>
            </a:r>
            <a:endParaRPr dirty="0"/>
          </a:p>
          <a:p>
            <a:pPr algn="l">
              <a:spcBef>
                <a:spcPts val="600"/>
              </a:spcBef>
              <a:defRPr sz="2400">
                <a:solidFill>
                  <a:srgbClr val="D22428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Übersicht </a:t>
            </a:r>
            <a:r>
              <a:rPr dirty="0"/>
              <a:t>| </a:t>
            </a:r>
            <a:r>
              <a:rPr lang="de-DE" dirty="0"/>
              <a:t>Ausstellungsprozess</a:t>
            </a:r>
            <a:r>
              <a:rPr dirty="0"/>
              <a:t> | </a:t>
            </a:r>
            <a:r>
              <a:rPr lang="de-DE" dirty="0"/>
              <a:t>Verifizierungsprozess | Demo</a:t>
            </a:r>
            <a:endParaRPr dirty="0"/>
          </a:p>
        </p:txBody>
      </p:sp>
      <p:sp>
        <p:nvSpPr>
          <p:cNvPr id="55" name="Fullnames Presenters | Fachgebiet Service-centric Networking | TU Berlin &amp; Telekom Innovation Laboratories"/>
          <p:cNvSpPr txBox="1"/>
          <p:nvPr/>
        </p:nvSpPr>
        <p:spPr>
          <a:xfrm>
            <a:off x="757765" y="11388780"/>
            <a:ext cx="1600712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7000" tIns="127000" rIns="127000" bIns="127000" anchor="ctr"/>
          <a:lstStyle/>
          <a:p>
            <a:pPr algn="l" defTabSz="1828800">
              <a:lnSpc>
                <a:spcPts val="2400"/>
              </a:lnSpc>
              <a:defRPr sz="2400"/>
            </a:pPr>
            <a:r>
              <a:rPr lang="de-DE" dirty="0"/>
              <a:t>Patrick Herbke, Jonas Krause</a:t>
            </a:r>
            <a:r>
              <a:rPr dirty="0">
                <a:uFill>
                  <a:solidFill>
                    <a:schemeClr val="accent1"/>
                  </a:solidFill>
                </a:uFill>
              </a:rPr>
              <a:t> | </a:t>
            </a:r>
            <a:r>
              <a:rPr dirty="0" err="1">
                <a:uFill>
                  <a:solidFill>
                    <a:schemeClr val="accent1"/>
                  </a:solidFill>
                </a:uFill>
              </a:rPr>
              <a:t>Fachgebiet</a:t>
            </a:r>
            <a:r>
              <a:rPr dirty="0">
                <a:uFill>
                  <a:solidFill>
                    <a:schemeClr val="accent1"/>
                  </a:solidFill>
                </a:uFill>
              </a:rPr>
              <a:t> </a:t>
            </a:r>
            <a:r>
              <a:rPr i="1" dirty="0">
                <a:uFill>
                  <a:solidFill>
                    <a:schemeClr val="accent1"/>
                  </a:solidFill>
                </a:uFill>
              </a:rPr>
              <a:t>Service-centric Networking</a:t>
            </a:r>
            <a:r>
              <a:rPr dirty="0">
                <a:uFill>
                  <a:solidFill>
                    <a:schemeClr val="accent1"/>
                  </a:solidFill>
                </a:uFill>
              </a:rPr>
              <a:t> | TU Berlin &amp; Telekom Innovation Laboratories</a:t>
            </a:r>
          </a:p>
        </p:txBody>
      </p:sp>
      <p:pic>
        <p:nvPicPr>
          <p:cNvPr id="56" name="Bild" descr="Bil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0175" y="11322810"/>
            <a:ext cx="1235304" cy="690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en_tlabs.png" descr="en_tlab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39524" y="11322810"/>
            <a:ext cx="3281016" cy="69074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logo_with_caption.png" descr="logo_with_caption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90759" y="11330747"/>
            <a:ext cx="1465384" cy="6748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70" name="5.1 Das Document Object Model…"/>
          <p:cNvSpPr txBox="1"/>
          <p:nvPr/>
        </p:nvSpPr>
        <p:spPr>
          <a:xfrm>
            <a:off x="779657" y="508000"/>
            <a:ext cx="20471048" cy="138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l" defTabSz="1016000">
              <a:defRPr sz="4500" b="1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1</a:t>
            </a:r>
            <a:r>
              <a:rPr dirty="0"/>
              <a:t>.1	</a:t>
            </a:r>
            <a:r>
              <a:rPr lang="de-DE" dirty="0"/>
              <a:t>Motivation</a:t>
            </a:r>
            <a:endParaRPr dirty="0"/>
          </a:p>
          <a:p>
            <a:pPr lvl="2" indent="0" algn="l" defTabSz="1016000">
              <a:defRPr sz="4500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dirty="0"/>
              <a:t>	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9A2AFA9-3F21-5492-E142-BB9BA538224F}"/>
              </a:ext>
            </a:extLst>
          </p:cNvPr>
          <p:cNvSpPr txBox="1"/>
          <p:nvPr/>
        </p:nvSpPr>
        <p:spPr>
          <a:xfrm>
            <a:off x="779657" y="12734246"/>
            <a:ext cx="10417430" cy="55399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2400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MOODLE PLUGIN FÜR VC | JONAS KRAUSE | 25. SEPTEMBER 2023</a:t>
            </a:r>
          </a:p>
        </p:txBody>
      </p:sp>
      <p:sp>
        <p:nvSpPr>
          <p:cNvPr id="6" name="Arten von Knoten…">
            <a:extLst>
              <a:ext uri="{FF2B5EF4-FFF2-40B4-BE49-F238E27FC236}">
                <a16:creationId xmlns:a16="http://schemas.microsoft.com/office/drawing/2014/main" id="{8853FF2D-E7B4-439B-A9BF-4E91D2034D63}"/>
              </a:ext>
            </a:extLst>
          </p:cNvPr>
          <p:cNvSpPr txBox="1"/>
          <p:nvPr/>
        </p:nvSpPr>
        <p:spPr>
          <a:xfrm>
            <a:off x="6346471" y="1781394"/>
            <a:ext cx="11182765" cy="9292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/>
          <a:lstStyle/>
          <a:p>
            <a:pPr algn="l" defTabSz="457200">
              <a:spcBef>
                <a:spcPts val="300"/>
              </a:spcBef>
              <a:defRPr sz="4000">
                <a:solidFill>
                  <a:srgbClr val="C50E1F"/>
                </a:solidFill>
              </a:defRPr>
            </a:pPr>
            <a:r>
              <a:rPr lang="de-DE" dirty="0" err="1"/>
              <a:t>Moodle</a:t>
            </a:r>
            <a:endParaRPr dirty="0"/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Über 46 Mio. Kurse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In über 239 Ländern 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endParaRPr lang="de-DE" dirty="0"/>
          </a:p>
          <a:p>
            <a:pPr algn="l" defTabSz="457200">
              <a:spcBef>
                <a:spcPts val="1200"/>
              </a:spcBef>
              <a:defRPr sz="4000">
                <a:solidFill>
                  <a:srgbClr val="C50E1F"/>
                </a:solidFill>
              </a:defRPr>
            </a:pPr>
            <a:r>
              <a:rPr lang="de-DE" dirty="0"/>
              <a:t>Open Badges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Digitale Sprachnachweise für Studierende als Verifiable Credentials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endParaRPr lang="de-DE" sz="4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91082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sp>
        <p:nvSpPr>
          <p:cNvPr id="69" name="Arten von Knoten…"/>
          <p:cNvSpPr txBox="1"/>
          <p:nvPr/>
        </p:nvSpPr>
        <p:spPr>
          <a:xfrm>
            <a:off x="12350456" y="2977351"/>
            <a:ext cx="11182765" cy="92926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b"/>
          <a:lstStyle/>
          <a:p>
            <a:pPr algn="l" defTabSz="457200">
              <a:spcBef>
                <a:spcPts val="300"/>
              </a:spcBef>
              <a:defRPr sz="4000">
                <a:solidFill>
                  <a:srgbClr val="C50E1F"/>
                </a:solidFill>
              </a:defRPr>
            </a:pPr>
            <a:r>
              <a:rPr lang="de-DE" dirty="0"/>
              <a:t>Herausforderung</a:t>
            </a:r>
            <a:endParaRPr dirty="0"/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Ausstellung von digitalen Sprachzertifikaten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endParaRPr lang="de-DE" dirty="0"/>
          </a:p>
          <a:p>
            <a:pPr algn="l" defTabSz="457200">
              <a:spcBef>
                <a:spcPts val="1200"/>
              </a:spcBef>
              <a:defRPr sz="4000">
                <a:solidFill>
                  <a:srgbClr val="C50E1F"/>
                </a:solidFill>
              </a:defRPr>
            </a:pPr>
            <a:r>
              <a:rPr lang="de-DE" dirty="0"/>
              <a:t>Ziel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Digitale Sprachnachweise für Studierende als Verifiable Credentials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endParaRPr lang="de-DE" sz="4000" dirty="0">
              <a:solidFill>
                <a:srgbClr val="C00000"/>
              </a:solidFill>
            </a:endParaRPr>
          </a:p>
          <a:p>
            <a:pPr algn="l" defTabSz="457200">
              <a:spcBef>
                <a:spcPts val="300"/>
              </a:spcBef>
              <a:buSzPct val="100000"/>
              <a:defRPr sz="3000"/>
            </a:pPr>
            <a:r>
              <a:rPr lang="de-DE" sz="4000" dirty="0">
                <a:solidFill>
                  <a:srgbClr val="C00000"/>
                </a:solidFill>
              </a:rPr>
              <a:t>Lösung</a:t>
            </a:r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Digitale Sprachzertifikate als Open Badges</a:t>
            </a:r>
            <a:endParaRPr dirty="0"/>
          </a:p>
          <a:p>
            <a:pPr marL="304800" indent="-304800" algn="l" defTabSz="457200">
              <a:spcBef>
                <a:spcPts val="300"/>
              </a:spcBef>
              <a:buSzPct val="100000"/>
              <a:buChar char="•"/>
              <a:defRPr sz="3000"/>
            </a:pPr>
            <a:r>
              <a:rPr lang="de-DE" dirty="0"/>
              <a:t>Open Badges: Verifiable Credential Standard vom World Wide Web Consortium (W3C) </a:t>
            </a:r>
            <a:endParaRPr dirty="0"/>
          </a:p>
        </p:txBody>
      </p:sp>
      <p:sp>
        <p:nvSpPr>
          <p:cNvPr id="70" name="5.1 Das Document Object Model…"/>
          <p:cNvSpPr txBox="1"/>
          <p:nvPr/>
        </p:nvSpPr>
        <p:spPr>
          <a:xfrm>
            <a:off x="779657" y="508000"/>
            <a:ext cx="20471048" cy="138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 algn="l" defTabSz="1016000">
              <a:defRPr sz="4500" b="1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1</a:t>
            </a:r>
            <a:r>
              <a:rPr dirty="0"/>
              <a:t>.</a:t>
            </a:r>
            <a:r>
              <a:rPr lang="de-DE" dirty="0"/>
              <a:t>2</a:t>
            </a:r>
            <a:r>
              <a:rPr dirty="0"/>
              <a:t>	</a:t>
            </a:r>
            <a:r>
              <a:rPr lang="de-DE" dirty="0"/>
              <a:t>Übersicht</a:t>
            </a:r>
            <a:endParaRPr dirty="0"/>
          </a:p>
          <a:p>
            <a:pPr lvl="2" indent="0" algn="l" defTabSz="1016000">
              <a:defRPr sz="4500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dirty="0"/>
              <a:t>	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9A2AFA9-3F21-5492-E142-BB9BA538224F}"/>
              </a:ext>
            </a:extLst>
          </p:cNvPr>
          <p:cNvSpPr txBox="1"/>
          <p:nvPr/>
        </p:nvSpPr>
        <p:spPr>
          <a:xfrm>
            <a:off x="779657" y="12734246"/>
            <a:ext cx="10417430" cy="55399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2400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MOODLE PLUGIN FÜR VC | JONAS KRAUSE | 25. SEPTEMBER 2023</a:t>
            </a:r>
          </a:p>
        </p:txBody>
      </p:sp>
      <p:sp>
        <p:nvSpPr>
          <p:cNvPr id="3" name="Rechteck: gefaltete Ecke 2">
            <a:extLst>
              <a:ext uri="{FF2B5EF4-FFF2-40B4-BE49-F238E27FC236}">
                <a16:creationId xmlns:a16="http://schemas.microsoft.com/office/drawing/2014/main" id="{2C462413-8758-D750-7210-0ECEEF56E48D}"/>
              </a:ext>
            </a:extLst>
          </p:cNvPr>
          <p:cNvSpPr/>
          <p:nvPr/>
        </p:nvSpPr>
        <p:spPr>
          <a:xfrm>
            <a:off x="2398142" y="4636532"/>
            <a:ext cx="6607835" cy="7633452"/>
          </a:xfrm>
          <a:prstGeom prst="foldedCorner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Certificate of Successful Completion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3000" b="1" dirty="0"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English</a:t>
            </a:r>
            <a:r>
              <a:rPr kumimoji="0" lang="en-US" sz="30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 A1 for Academic Purposes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30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sz="3000" b="1" dirty="0">
              <a:latin typeface="+mn-lt"/>
              <a:ea typeface="+mn-ea"/>
              <a:cs typeface="+mn-cs"/>
              <a:sym typeface="Arial"/>
            </a:endParaRP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Language Activity Achieved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Points</a:t>
            </a:r>
          </a:p>
          <a:p>
            <a:pPr marL="0" marR="0" indent="0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Listening Comprehension 18 / 25</a:t>
            </a: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Reading Comprehension 21 / 25</a:t>
            </a: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Oral Competence 22 / 25</a:t>
            </a: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60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Arial"/>
              </a:rPr>
              <a:t>Written Competence 23 / 25</a:t>
            </a: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sz="2600" dirty="0">
              <a:latin typeface="+mn-lt"/>
              <a:ea typeface="+mn-ea"/>
              <a:cs typeface="+mn-cs"/>
              <a:sym typeface="Arial"/>
            </a:endParaRPr>
          </a:p>
          <a:p>
            <a:pPr marL="0" marR="0" indent="0" algn="just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600" dirty="0">
                <a:latin typeface="+mn-lt"/>
                <a:ea typeface="+mn-ea"/>
                <a:cs typeface="+mn-cs"/>
                <a:sym typeface="Arial"/>
              </a:rPr>
              <a:t>…</a:t>
            </a:r>
            <a:endParaRPr kumimoji="0" lang="de-DE" sz="260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90" name="3.5 CSS-Elementfluss…"/>
          <p:cNvSpPr txBox="1"/>
          <p:nvPr/>
        </p:nvSpPr>
        <p:spPr>
          <a:xfrm>
            <a:off x="779657" y="508000"/>
            <a:ext cx="20471048" cy="138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 algn="l" defTabSz="1016000">
              <a:defRPr sz="4500" b="1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2</a:t>
            </a:r>
            <a:r>
              <a:rPr dirty="0"/>
              <a:t>.</a:t>
            </a:r>
            <a:r>
              <a:rPr lang="de-DE" dirty="0"/>
              <a:t>1</a:t>
            </a:r>
            <a:r>
              <a:rPr dirty="0"/>
              <a:t>	</a:t>
            </a:r>
            <a:r>
              <a:rPr lang="de-DE" dirty="0"/>
              <a:t>Ausstellungsprozess</a:t>
            </a:r>
            <a:endParaRPr dirty="0"/>
          </a:p>
          <a:p>
            <a:pPr lvl="2" indent="0" algn="l" defTabSz="1016000">
              <a:defRPr sz="4500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dirty="0"/>
              <a:t>	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5D3E3F3-0027-B594-CC34-77CB87CC4325}"/>
              </a:ext>
            </a:extLst>
          </p:cNvPr>
          <p:cNvSpPr txBox="1"/>
          <p:nvPr/>
        </p:nvSpPr>
        <p:spPr>
          <a:xfrm>
            <a:off x="779657" y="12734246"/>
            <a:ext cx="10417430" cy="55399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2400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MOODLE PLUGIN FÜR VC | JONAS KRAUSE | 25. SEPTEMBER 2023</a:t>
            </a:r>
          </a:p>
        </p:txBody>
      </p:sp>
      <p:pic>
        <p:nvPicPr>
          <p:cNvPr id="3" name="Grafik 2" descr="Ein Bild, das Text, Diagramm, parallel, Screenshot enthält.&#10;&#10;Automatisch generierte Beschreibung">
            <a:extLst>
              <a:ext uri="{FF2B5EF4-FFF2-40B4-BE49-F238E27FC236}">
                <a16:creationId xmlns:a16="http://schemas.microsoft.com/office/drawing/2014/main" id="{95236211-9675-397B-92AD-B0E79F949B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145" y="2138195"/>
            <a:ext cx="12677730" cy="94396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97" name="3.5 CSS-Elementfluss…"/>
          <p:cNvSpPr txBox="1"/>
          <p:nvPr/>
        </p:nvSpPr>
        <p:spPr>
          <a:xfrm>
            <a:off x="779657" y="508000"/>
            <a:ext cx="20471048" cy="138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pPr algn="l" defTabSz="1016000">
              <a:defRPr sz="4500" b="1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2</a:t>
            </a:r>
            <a:r>
              <a:rPr dirty="0"/>
              <a:t>.</a:t>
            </a:r>
            <a:r>
              <a:rPr lang="de-DE" dirty="0"/>
              <a:t>2</a:t>
            </a:r>
            <a:r>
              <a:rPr dirty="0"/>
              <a:t>	</a:t>
            </a:r>
            <a:r>
              <a:rPr lang="de-DE" dirty="0"/>
              <a:t>Verifizierungsprozess</a:t>
            </a:r>
            <a:endParaRPr dirty="0"/>
          </a:p>
          <a:p>
            <a:pPr lvl="2" indent="0" algn="l" defTabSz="1016000">
              <a:defRPr sz="4500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dirty="0"/>
              <a:t>	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E1C3E4-BD97-562E-11B4-89A6E11E0566}"/>
              </a:ext>
            </a:extLst>
          </p:cNvPr>
          <p:cNvSpPr txBox="1"/>
          <p:nvPr/>
        </p:nvSpPr>
        <p:spPr>
          <a:xfrm>
            <a:off x="779657" y="12734246"/>
            <a:ext cx="10417430" cy="55399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2400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MOODLE PLUGIN FÜR VC | JONAS KRAUSE | 25. SEPTEMBER 2023</a:t>
            </a:r>
          </a:p>
        </p:txBody>
      </p:sp>
      <p:pic>
        <p:nvPicPr>
          <p:cNvPr id="3" name="Grafik 2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C61A698C-198D-6555-8222-0BFD3F4DE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766" y="2191109"/>
            <a:ext cx="14235335" cy="883648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Foliennumm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97" name="3.5 CSS-Elementfluss…"/>
          <p:cNvSpPr txBox="1"/>
          <p:nvPr/>
        </p:nvSpPr>
        <p:spPr>
          <a:xfrm>
            <a:off x="779657" y="508000"/>
            <a:ext cx="20471048" cy="1384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l" defTabSz="1016000">
              <a:defRPr sz="4500" b="1" cap="all">
                <a:solidFill>
                  <a:srgbClr val="C50E1F"/>
                </a:solidFill>
                <a:uFill>
                  <a:solidFill>
                    <a:srgbClr val="C50E1F"/>
                  </a:solidFill>
                </a:uFill>
              </a:defRPr>
            </a:pPr>
            <a:r>
              <a:rPr lang="de-DE" dirty="0"/>
              <a:t>3.1 Demo</a:t>
            </a:r>
            <a:endParaRPr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E1C3E4-BD97-562E-11B4-89A6E11E0566}"/>
              </a:ext>
            </a:extLst>
          </p:cNvPr>
          <p:cNvSpPr txBox="1"/>
          <p:nvPr/>
        </p:nvSpPr>
        <p:spPr>
          <a:xfrm>
            <a:off x="779657" y="12734246"/>
            <a:ext cx="10417430" cy="553996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91439" rIns="91439" bIns="9143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2400" b="1" i="0" u="none" strike="noStrike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Fill>
                  <a:solidFill>
                    <a:srgbClr val="000000"/>
                  </a:solidFill>
                </a:uFill>
                <a:latin typeface="+mj-lt"/>
                <a:ea typeface="+mj-ea"/>
                <a:cs typeface="+mj-cs"/>
                <a:sym typeface="Helvetica"/>
              </a:rPr>
              <a:t>MOODLE PLUGIN FÜR VC | JONAS KRAUSE | 25. SEPTEMBER 2023</a:t>
            </a:r>
          </a:p>
        </p:txBody>
      </p:sp>
    </p:spTree>
    <p:extLst>
      <p:ext uri="{BB962C8B-B14F-4D97-AF65-F5344CB8AC3E}">
        <p14:creationId xmlns:p14="http://schemas.microsoft.com/office/powerpoint/2010/main" val="183178276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7171"/>
      </a:accent1>
      <a:accent2>
        <a:srgbClr val="177191"/>
      </a:accent2>
      <a:accent3>
        <a:srgbClr val="8F8F8F"/>
      </a:accent3>
      <a:accent4>
        <a:srgbClr val="707070"/>
      </a:accent4>
      <a:accent5>
        <a:srgbClr val="BBBBBB"/>
      </a:accent5>
      <a:accent6>
        <a:srgbClr val="156683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63500" dist="254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63500" dist="254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17171"/>
      </a:accent1>
      <a:accent2>
        <a:srgbClr val="177191"/>
      </a:accent2>
      <a:accent3>
        <a:srgbClr val="8F8F8F"/>
      </a:accent3>
      <a:accent4>
        <a:srgbClr val="707070"/>
      </a:accent4>
      <a:accent5>
        <a:srgbClr val="BBBBBB"/>
      </a:accent5>
      <a:accent6>
        <a:srgbClr val="156683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63500" dist="254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63500" dist="254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91439" tIns="91439" rIns="91439" bIns="91439" numCol="1" spcCol="38100" rtlCol="0" anchor="ctr">
        <a:spAutoFit/>
      </a:bodyPr>
      <a:lstStyle>
        <a:defPPr marL="0" marR="0" indent="0" algn="ctr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1040</Words>
  <Application>Microsoft Office PowerPoint</Application>
  <PresentationFormat>Benutzerdefiniert</PresentationFormat>
  <Paragraphs>101</Paragraphs>
  <Slides>6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Avenir Roman</vt:lpstr>
      <vt:lpstr>Helvetica</vt:lpstr>
      <vt:lpstr>Default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tandeu89</dc:creator>
  <cp:lastModifiedBy>Jonas Krause</cp:lastModifiedBy>
  <cp:revision>4</cp:revision>
  <dcterms:modified xsi:type="dcterms:W3CDTF">2023-09-21T16:35:24Z</dcterms:modified>
</cp:coreProperties>
</file>